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42" r:id="rId4"/>
  </p:sldMasterIdLst>
  <p:notesMasterIdLst>
    <p:notesMasterId r:id="rId11"/>
  </p:notesMasterIdLst>
  <p:sldIdLst>
    <p:sldId id="382" r:id="rId5"/>
    <p:sldId id="380" r:id="rId6"/>
    <p:sldId id="381" r:id="rId7"/>
    <p:sldId id="379" r:id="rId8"/>
    <p:sldId id="383" r:id="rId9"/>
    <p:sldId id="384"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F2F"/>
    <a:srgbClr val="B40000"/>
    <a:srgbClr val="659A2A"/>
    <a:srgbClr val="6BA4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0FEC96-1112-494F-B261-0785F303445F}" v="2" dt="2024-11-15T22:28:03.5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4" autoAdjust="0"/>
    <p:restoredTop sz="94619" autoAdjust="0"/>
  </p:normalViewPr>
  <p:slideViewPr>
    <p:cSldViewPr snapToGrid="0">
      <p:cViewPr varScale="1">
        <p:scale>
          <a:sx n="119" d="100"/>
          <a:sy n="119" d="100"/>
        </p:scale>
        <p:origin x="96" y="30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FD01546-198A-4195-BCF8-F0FF54C90E5E}" type="datetimeFigureOut">
              <a:rPr lang="en-US" smtClean="0"/>
              <a:t>11/13/2024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E6DE88F-1F85-4A27-9D34-D74A50E7B0DA}" type="slidenum">
              <a:rPr lang="en-US" smtClean="0"/>
              <a:t>‹#›</a:t>
            </a:fld>
            <a:endParaRPr lang="en-US" dirty="0"/>
          </a:p>
        </p:txBody>
      </p:sp>
    </p:spTree>
    <p:extLst>
      <p:ext uri="{BB962C8B-B14F-4D97-AF65-F5344CB8AC3E}">
        <p14:creationId xmlns:p14="http://schemas.microsoft.com/office/powerpoint/2010/main" val="3730091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8D38747-4367-4BD2-8D51-C97E202738E2}" type="datetime1">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2780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4232115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192670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55A3C-5767-4844-A0A3-83778C2E5409}" type="datetime1">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28418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E507A8-A5CF-4D38-AB86-7EDDA87A85D4}" type="datetime1">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40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FCD27C-8599-43EF-BA1D-14DDC1946E06}" type="datetime1">
              <a:rPr lang="en-US" smtClean="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38081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343D99-809A-49C0-96E5-4250D0B498EE}" type="datetime1">
              <a:rPr lang="en-US" smtClean="0"/>
              <a:t>11/13/2024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1873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43DE9B-B678-4EFB-BB7D-A4370204A0B0}" type="datetime1">
              <a:rPr lang="en-US" smtClean="0"/>
              <a:t>11/13/2024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4080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812DA-F765-4142-A6A3-A8ED7235E082}" type="datetime1">
              <a:rPr lang="en-US" smtClean="0"/>
              <a:t>11/13/2024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8703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0277FD-7DE6-41D4-930D-AC99F5AFE54E}" type="datetime1">
              <a:rPr lang="en-US" smtClean="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775225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A15526-7079-4B7B-987C-1B5FAE11A0FF}" type="datetime1">
              <a:rPr lang="en-US" smtClean="0"/>
              <a:t>11/13/2024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8287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73ED0CC-082F-4160-86E5-0D6041F12778}" type="datetime1">
              <a:rPr lang="en-US" smtClean="0"/>
              <a:t>11/13/2024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A98EE3D-8CD1-4C3F-BD1C-C98C9596463C}"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471729"/>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06FD3-4924-40E5-9D27-A819DEAA4E77}"/>
              </a:ext>
            </a:extLst>
          </p:cNvPr>
          <p:cNvSpPr>
            <a:spLocks noGrp="1"/>
          </p:cNvSpPr>
          <p:nvPr>
            <p:ph type="title"/>
          </p:nvPr>
        </p:nvSpPr>
        <p:spPr>
          <a:xfrm>
            <a:off x="943917" y="-240952"/>
            <a:ext cx="9720072" cy="1499616"/>
          </a:xfrm>
        </p:spPr>
        <p:txBody>
          <a:bodyPr/>
          <a:lstStyle/>
          <a:p>
            <a:r>
              <a:rPr lang="en-US" dirty="0">
                <a:ea typeface="+mj-lt"/>
                <a:cs typeface="+mj-lt"/>
              </a:rPr>
              <a:t>Week 1: Weekly Writing ideas ( one page)</a:t>
            </a:r>
          </a:p>
        </p:txBody>
      </p:sp>
      <p:sp>
        <p:nvSpPr>
          <p:cNvPr id="3" name="Content Placeholder 2">
            <a:extLst>
              <a:ext uri="{FF2B5EF4-FFF2-40B4-BE49-F238E27FC236}">
                <a16:creationId xmlns:a16="http://schemas.microsoft.com/office/drawing/2014/main" id="{32DDA433-D286-4C5F-93E8-715371219231}"/>
              </a:ext>
            </a:extLst>
          </p:cNvPr>
          <p:cNvSpPr>
            <a:spLocks noGrp="1"/>
          </p:cNvSpPr>
          <p:nvPr>
            <p:ph idx="1"/>
          </p:nvPr>
        </p:nvSpPr>
        <p:spPr>
          <a:xfrm>
            <a:off x="976002" y="1259305"/>
            <a:ext cx="9720073" cy="5555380"/>
          </a:xfrm>
        </p:spPr>
        <p:txBody>
          <a:bodyPr vert="horz" lIns="45720" tIns="45720" rIns="45720" bIns="45720" rtlCol="0" anchor="t">
            <a:normAutofit fontScale="77500" lnSpcReduction="20000"/>
          </a:bodyPr>
          <a:lstStyle/>
          <a:p>
            <a:pPr>
              <a:buFont typeface="Wingdings" panose="020B0602020104020603" pitchFamily="34" charset="0"/>
              <a:buChar char="q"/>
            </a:pPr>
            <a:r>
              <a:rPr lang="en-US" sz="3000" dirty="0">
                <a:ea typeface="+mn-lt"/>
                <a:cs typeface="+mn-lt"/>
              </a:rPr>
              <a:t>Make a prediction based on a  foreshadow in the text about the outcome of a certain event. </a:t>
            </a:r>
            <a:endParaRPr lang="en-US" sz="3000"/>
          </a:p>
          <a:p>
            <a:pPr>
              <a:buFont typeface="Wingdings" panose="020B0602020104020603" pitchFamily="34" charset="0"/>
              <a:buChar char="q"/>
            </a:pPr>
            <a:r>
              <a:rPr lang="en-US" sz="3000" dirty="0">
                <a:ea typeface="+mn-lt"/>
                <a:cs typeface="+mn-lt"/>
              </a:rPr>
              <a:t>Explain some of the hidden meanings behind characters, events, symbols etc. </a:t>
            </a:r>
          </a:p>
          <a:p>
            <a:pPr>
              <a:buFont typeface="Wingdings" panose="020B0602020104020603" pitchFamily="34" charset="0"/>
              <a:buChar char="q"/>
            </a:pPr>
            <a:r>
              <a:rPr lang="en-US" sz="3000" dirty="0">
                <a:ea typeface="+mn-lt"/>
                <a:cs typeface="+mn-lt"/>
              </a:rPr>
              <a:t>Describe how some of the characters have changed through the course of the novel. </a:t>
            </a:r>
          </a:p>
          <a:p>
            <a:pPr>
              <a:buFont typeface="Wingdings" panose="020B0602020104020603" pitchFamily="34" charset="0"/>
              <a:buChar char="q"/>
            </a:pPr>
            <a:r>
              <a:rPr lang="en-US" sz="3000" dirty="0">
                <a:ea typeface="+mn-lt"/>
                <a:cs typeface="+mn-lt"/>
              </a:rPr>
              <a:t>Critique the authors writing style and use of language.  Do you notice any patterns? </a:t>
            </a:r>
          </a:p>
          <a:p>
            <a:pPr>
              <a:buFont typeface="Wingdings" panose="020B0602020104020603" pitchFamily="34" charset="0"/>
              <a:buChar char="q"/>
            </a:pPr>
            <a:r>
              <a:rPr lang="en-US" sz="3000" dirty="0">
                <a:ea typeface="+mn-lt"/>
                <a:cs typeface="+mn-lt"/>
              </a:rPr>
              <a:t>What is the setting and mood created by the description?  Why is this important? </a:t>
            </a:r>
          </a:p>
          <a:p>
            <a:pPr>
              <a:buFont typeface="Wingdings" panose="020B0602020104020603" pitchFamily="34" charset="0"/>
              <a:buChar char="q"/>
            </a:pPr>
            <a:r>
              <a:rPr lang="en-US" sz="3000" dirty="0">
                <a:ea typeface="+mn-lt"/>
                <a:cs typeface="+mn-lt"/>
              </a:rPr>
              <a:t>Compare events or character experiences to your own life and explain the connection. </a:t>
            </a:r>
          </a:p>
          <a:p>
            <a:pPr>
              <a:buFont typeface="Wingdings" panose="020B0602020104020603" pitchFamily="34" charset="0"/>
              <a:buChar char="q"/>
            </a:pPr>
            <a:r>
              <a:rPr lang="en-US" sz="3000" dirty="0">
                <a:ea typeface="+mn-lt"/>
                <a:cs typeface="+mn-lt"/>
              </a:rPr>
              <a:t>Compare a character from this novel to another novel that you have read. </a:t>
            </a:r>
          </a:p>
          <a:p>
            <a:pPr>
              <a:buFont typeface="Wingdings" panose="020B0602020104020603" pitchFamily="34" charset="0"/>
              <a:buChar char="q"/>
            </a:pPr>
            <a:r>
              <a:rPr lang="en-US" sz="3000" dirty="0">
                <a:ea typeface="+mn-lt"/>
                <a:cs typeface="+mn-lt"/>
              </a:rPr>
              <a:t>How are you feeling about the story?  What could make it better or worse? </a:t>
            </a:r>
          </a:p>
          <a:p>
            <a:pPr>
              <a:buFont typeface="Wingdings" panose="020B0602020104020603" pitchFamily="34" charset="0"/>
              <a:buChar char="q"/>
            </a:pPr>
            <a:r>
              <a:rPr lang="en-US" sz="3000" dirty="0">
                <a:ea typeface="+mn-lt"/>
                <a:cs typeface="+mn-lt"/>
              </a:rPr>
              <a:t>How do the characters relate to each other?  Are they believable characters? </a:t>
            </a:r>
          </a:p>
          <a:p>
            <a:endParaRPr lang="en-US" dirty="0"/>
          </a:p>
        </p:txBody>
      </p:sp>
    </p:spTree>
    <p:extLst>
      <p:ext uri="{BB962C8B-B14F-4D97-AF65-F5344CB8AC3E}">
        <p14:creationId xmlns:p14="http://schemas.microsoft.com/office/powerpoint/2010/main" val="1004913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06FD3-4924-40E5-9D27-A819DEAA4E77}"/>
              </a:ext>
            </a:extLst>
          </p:cNvPr>
          <p:cNvSpPr>
            <a:spLocks noGrp="1"/>
          </p:cNvSpPr>
          <p:nvPr>
            <p:ph type="title"/>
          </p:nvPr>
        </p:nvSpPr>
        <p:spPr>
          <a:xfrm>
            <a:off x="943917" y="-240952"/>
            <a:ext cx="9720072" cy="1499616"/>
          </a:xfrm>
        </p:spPr>
        <p:txBody>
          <a:bodyPr/>
          <a:lstStyle/>
          <a:p>
            <a:r>
              <a:rPr lang="en-US" dirty="0">
                <a:ea typeface="+mj-lt"/>
                <a:cs typeface="+mj-lt"/>
              </a:rPr>
              <a:t>Week 2- Weekly Writing ideas ( one page)</a:t>
            </a:r>
          </a:p>
        </p:txBody>
      </p:sp>
      <p:sp>
        <p:nvSpPr>
          <p:cNvPr id="3" name="Content Placeholder 2">
            <a:extLst>
              <a:ext uri="{FF2B5EF4-FFF2-40B4-BE49-F238E27FC236}">
                <a16:creationId xmlns:a16="http://schemas.microsoft.com/office/drawing/2014/main" id="{32DDA433-D286-4C5F-93E8-715371219231}"/>
              </a:ext>
            </a:extLst>
          </p:cNvPr>
          <p:cNvSpPr>
            <a:spLocks noGrp="1"/>
          </p:cNvSpPr>
          <p:nvPr>
            <p:ph idx="1"/>
          </p:nvPr>
        </p:nvSpPr>
        <p:spPr>
          <a:xfrm>
            <a:off x="976002" y="1259305"/>
            <a:ext cx="9720073" cy="5555380"/>
          </a:xfrm>
        </p:spPr>
        <p:txBody>
          <a:bodyPr vert="horz" lIns="45720" tIns="45720" rIns="45720" bIns="45720" rtlCol="0" anchor="t">
            <a:normAutofit fontScale="70000" lnSpcReduction="20000"/>
          </a:bodyPr>
          <a:lstStyle/>
          <a:p>
            <a:pPr>
              <a:buFont typeface="Wingdings" panose="020B0602020104020603" pitchFamily="34" charset="0"/>
              <a:buChar char="q"/>
            </a:pPr>
            <a:r>
              <a:rPr lang="en-US" sz="3000" dirty="0"/>
              <a:t>What part of the reading was the most emotional this week?  Explain why.</a:t>
            </a:r>
          </a:p>
          <a:p>
            <a:pPr>
              <a:buFont typeface="Wingdings" panose="020B0602020104020603" pitchFamily="34" charset="0"/>
              <a:buChar char="q"/>
            </a:pPr>
            <a:r>
              <a:rPr lang="en-US" sz="3000" dirty="0">
                <a:ea typeface="+mn-lt"/>
                <a:cs typeface="+mn-lt"/>
              </a:rPr>
              <a:t>Pick one of the possible symbols in the text and explain how the author might use it further in the rest of the novel. </a:t>
            </a:r>
          </a:p>
          <a:p>
            <a:pPr>
              <a:buFont typeface="Wingdings" panose="020B0602020104020603" pitchFamily="34" charset="0"/>
              <a:buChar char="q"/>
            </a:pPr>
            <a:r>
              <a:rPr lang="en-US" sz="3000" dirty="0">
                <a:ea typeface="+mn-lt"/>
                <a:cs typeface="+mn-lt"/>
              </a:rPr>
              <a:t>Evaluate the character dynamics between two characters. What do the two character's interactions reveal about each character separately. </a:t>
            </a:r>
          </a:p>
          <a:p>
            <a:pPr>
              <a:buFont typeface="Wingdings" panose="020B0602020104020603" pitchFamily="34" charset="0"/>
              <a:buChar char="q"/>
            </a:pPr>
            <a:r>
              <a:rPr lang="en-US" sz="3000" dirty="0">
                <a:ea typeface="+mn-lt"/>
                <a:cs typeface="+mn-lt"/>
              </a:rPr>
              <a:t>Find one quote from in the text that you really enjoyed or that the author crafter well.  Dissect the quote and explain how it functions in the text and why it is well done.</a:t>
            </a:r>
          </a:p>
          <a:p>
            <a:pPr>
              <a:buFont typeface="Wingdings" panose="020B0602020104020603" pitchFamily="34" charset="0"/>
              <a:buChar char="q"/>
            </a:pPr>
            <a:r>
              <a:rPr lang="en-US" sz="3000" dirty="0">
                <a:ea typeface="+mn-lt"/>
                <a:cs typeface="+mn-lt"/>
              </a:rPr>
              <a:t>Consider how the novel would change if the setting changed.  How would the plot and characters fit in a small town, big city, medieval setting, etc...</a:t>
            </a:r>
          </a:p>
          <a:p>
            <a:pPr>
              <a:buFont typeface="Wingdings" panose="020B0602020104020603" pitchFamily="34" charset="0"/>
              <a:buChar char="q"/>
            </a:pPr>
            <a:r>
              <a:rPr lang="en-US" sz="3000" dirty="0">
                <a:ea typeface="+mn-lt"/>
                <a:cs typeface="+mn-lt"/>
              </a:rPr>
              <a:t>What is one thing that a character has done that you could have given them life advice on based on your own experiences? </a:t>
            </a:r>
          </a:p>
          <a:p>
            <a:pPr>
              <a:buFont typeface="Wingdings" panose="020B0602020104020603" pitchFamily="34" charset="0"/>
              <a:buChar char="q"/>
            </a:pPr>
            <a:r>
              <a:rPr lang="en-US" sz="3000" dirty="0">
                <a:ea typeface="+mn-lt"/>
                <a:cs typeface="+mn-lt"/>
              </a:rPr>
              <a:t>Who does one of the characters in the book remind you of in real life OR how would you friends/family get along with one of the characters in your novel?</a:t>
            </a:r>
          </a:p>
          <a:p>
            <a:pPr>
              <a:buFont typeface="Wingdings" panose="020B0602020104020603" pitchFamily="34" charset="0"/>
              <a:buChar char="q"/>
            </a:pPr>
            <a:r>
              <a:rPr lang="en-US" sz="3000" dirty="0">
                <a:ea typeface="+mn-lt"/>
                <a:cs typeface="+mn-lt"/>
              </a:rPr>
              <a:t>What would you change about the book if you were the author?  What parts are so good that you feel the author should have expanded on?</a:t>
            </a:r>
          </a:p>
          <a:p>
            <a:pPr>
              <a:buFont typeface="Wingdings" panose="020B0602020104020603" pitchFamily="34" charset="0"/>
              <a:buChar char="q"/>
            </a:pPr>
            <a:r>
              <a:rPr lang="en-US" sz="3000" dirty="0">
                <a:ea typeface="+mn-lt"/>
                <a:cs typeface="+mn-lt"/>
              </a:rPr>
              <a:t>If you had to give one of the characters in the book a birthday present, what would it be and why?</a:t>
            </a:r>
          </a:p>
          <a:p>
            <a:endParaRPr lang="en-US" dirty="0"/>
          </a:p>
        </p:txBody>
      </p:sp>
    </p:spTree>
    <p:extLst>
      <p:ext uri="{BB962C8B-B14F-4D97-AF65-F5344CB8AC3E}">
        <p14:creationId xmlns:p14="http://schemas.microsoft.com/office/powerpoint/2010/main" val="1281617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06FD3-4924-40E5-9D27-A819DEAA4E77}"/>
              </a:ext>
            </a:extLst>
          </p:cNvPr>
          <p:cNvSpPr>
            <a:spLocks noGrp="1"/>
          </p:cNvSpPr>
          <p:nvPr>
            <p:ph type="title"/>
          </p:nvPr>
        </p:nvSpPr>
        <p:spPr>
          <a:xfrm>
            <a:off x="943917" y="-240952"/>
            <a:ext cx="9720072" cy="1499616"/>
          </a:xfrm>
        </p:spPr>
        <p:txBody>
          <a:bodyPr/>
          <a:lstStyle/>
          <a:p>
            <a:r>
              <a:rPr lang="en-US" dirty="0">
                <a:ea typeface="+mj-lt"/>
                <a:cs typeface="+mj-lt"/>
              </a:rPr>
              <a:t>Week 3: Weekly Writing ideas ( one page)</a:t>
            </a:r>
          </a:p>
        </p:txBody>
      </p:sp>
      <p:sp>
        <p:nvSpPr>
          <p:cNvPr id="3" name="Content Placeholder 2">
            <a:extLst>
              <a:ext uri="{FF2B5EF4-FFF2-40B4-BE49-F238E27FC236}">
                <a16:creationId xmlns:a16="http://schemas.microsoft.com/office/drawing/2014/main" id="{32DDA433-D286-4C5F-93E8-715371219231}"/>
              </a:ext>
            </a:extLst>
          </p:cNvPr>
          <p:cNvSpPr>
            <a:spLocks noGrp="1"/>
          </p:cNvSpPr>
          <p:nvPr>
            <p:ph idx="1"/>
          </p:nvPr>
        </p:nvSpPr>
        <p:spPr>
          <a:xfrm>
            <a:off x="900556" y="942434"/>
            <a:ext cx="9720073" cy="5781716"/>
          </a:xfrm>
        </p:spPr>
        <p:txBody>
          <a:bodyPr vert="horz" lIns="45720" tIns="45720" rIns="45720" bIns="45720" rtlCol="0" anchor="t">
            <a:normAutofit fontScale="70000" lnSpcReduction="20000"/>
          </a:bodyPr>
          <a:lstStyle/>
          <a:p>
            <a:pPr>
              <a:buFont typeface="Wingdings" panose="020B0602020104020603" pitchFamily="34" charset="0"/>
              <a:buChar char="q"/>
            </a:pPr>
            <a:r>
              <a:rPr lang="en-US" sz="3000" dirty="0"/>
              <a:t>Examine how one of the chapters or scenes ends.  Does the author leave a cliffhanger?  How does the ending of the chapter or the title of the upcoming chapter help you predict/infer what might happen next?</a:t>
            </a:r>
          </a:p>
          <a:p>
            <a:pPr>
              <a:buFont typeface="Wingdings" panose="020B0602020104020603" pitchFamily="34" charset="0"/>
              <a:buChar char="q"/>
            </a:pPr>
            <a:r>
              <a:rPr lang="en-US" sz="3000" dirty="0">
                <a:ea typeface="+mn-lt"/>
                <a:cs typeface="+mn-lt"/>
              </a:rPr>
              <a:t>What ideas have re-occurred in your novel?  Are these ideas attached to a symbol or theme?  If so, what do you think that the re-occurrence means?</a:t>
            </a:r>
          </a:p>
          <a:p>
            <a:pPr>
              <a:buFont typeface="Wingdings" panose="020B0602020104020603" pitchFamily="34" charset="0"/>
              <a:buChar char="q"/>
            </a:pPr>
            <a:r>
              <a:rPr lang="en-US" sz="3000" dirty="0">
                <a:ea typeface="+mn-lt"/>
                <a:cs typeface="+mn-lt"/>
              </a:rPr>
              <a:t>Sometimes a character will exist to convey an adage or wisdom to characters in the novel.  Do you have a character that gives words of wisdom to others?  If so, what words of advice does this character give?</a:t>
            </a:r>
          </a:p>
          <a:p>
            <a:pPr>
              <a:buFont typeface="Wingdings" panose="020B0602020104020603" pitchFamily="34" charset="0"/>
              <a:buChar char="q"/>
            </a:pPr>
            <a:r>
              <a:rPr lang="en-US" sz="3000" dirty="0">
                <a:ea typeface="+mn-lt"/>
                <a:cs typeface="+mn-lt"/>
              </a:rPr>
              <a:t>Where has there been a sharp contrast between what a character did and who he/she is with behavior that contradicts previous behavior?   Why did the character change or act/feel differently?</a:t>
            </a:r>
          </a:p>
          <a:p>
            <a:pPr>
              <a:buFont typeface="Wingdings" panose="020B0602020104020603" pitchFamily="34" charset="0"/>
              <a:buChar char="q"/>
            </a:pPr>
            <a:r>
              <a:rPr lang="en-US" sz="3000" dirty="0">
                <a:ea typeface="+mn-lt"/>
                <a:cs typeface="+mn-lt"/>
              </a:rPr>
              <a:t>Consider if one of your characters has had a moment of realization (epiphany)?  If so, what did he/she realize and how did this realization change him or her? </a:t>
            </a:r>
          </a:p>
          <a:p>
            <a:pPr>
              <a:buFont typeface="Wingdings" panose="020B0602020104020603" pitchFamily="34" charset="0"/>
              <a:buChar char="q"/>
            </a:pPr>
            <a:r>
              <a:rPr lang="en-US" sz="3000" dirty="0">
                <a:ea typeface="+mn-lt"/>
                <a:cs typeface="+mn-lt"/>
              </a:rPr>
              <a:t>Scan the text and see if there are any tough questions one of your characters has asked himself/herself or another character.  What was the question and what did the question make me as the reader wonder?</a:t>
            </a:r>
          </a:p>
          <a:p>
            <a:pPr>
              <a:buFont typeface="Wingdings" panose="020B0602020104020603" pitchFamily="34" charset="0"/>
              <a:buChar char="q"/>
            </a:pPr>
            <a:r>
              <a:rPr lang="en-US" sz="3000" dirty="0">
                <a:ea typeface="+mn-lt"/>
                <a:cs typeface="+mn-lt"/>
              </a:rPr>
              <a:t>Have there been any memory moments in your text (a place where the forward progress of the story stopped, and the character looked at the past)?  If so, why might this memory be important to the reader understanding the character or events occurring in the novel?</a:t>
            </a:r>
          </a:p>
          <a:p>
            <a:pPr>
              <a:buFont typeface="Wingdings" panose="020B0602020104020603" pitchFamily="34" charset="0"/>
              <a:buChar char="q"/>
            </a:pPr>
            <a:endParaRPr lang="en-US" sz="3000" dirty="0">
              <a:ea typeface="+mn-lt"/>
              <a:cs typeface="+mn-lt"/>
            </a:endParaRPr>
          </a:p>
          <a:p>
            <a:endParaRPr lang="en-US" dirty="0"/>
          </a:p>
        </p:txBody>
      </p:sp>
    </p:spTree>
    <p:extLst>
      <p:ext uri="{BB962C8B-B14F-4D97-AF65-F5344CB8AC3E}">
        <p14:creationId xmlns:p14="http://schemas.microsoft.com/office/powerpoint/2010/main" val="1585677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06FD3-4924-40E5-9D27-A819DEAA4E77}"/>
              </a:ext>
            </a:extLst>
          </p:cNvPr>
          <p:cNvSpPr>
            <a:spLocks noGrp="1"/>
          </p:cNvSpPr>
          <p:nvPr>
            <p:ph type="title"/>
          </p:nvPr>
        </p:nvSpPr>
        <p:spPr>
          <a:xfrm>
            <a:off x="943917" y="-240952"/>
            <a:ext cx="9720072" cy="1499616"/>
          </a:xfrm>
        </p:spPr>
        <p:txBody>
          <a:bodyPr/>
          <a:lstStyle/>
          <a:p>
            <a:r>
              <a:rPr lang="en-US" dirty="0"/>
              <a:t>Week 4: Weekly Writing ideas ( one page)</a:t>
            </a:r>
          </a:p>
        </p:txBody>
      </p:sp>
      <p:sp>
        <p:nvSpPr>
          <p:cNvPr id="3" name="Content Placeholder 2">
            <a:extLst>
              <a:ext uri="{FF2B5EF4-FFF2-40B4-BE49-F238E27FC236}">
                <a16:creationId xmlns:a16="http://schemas.microsoft.com/office/drawing/2014/main" id="{32DDA433-D286-4C5F-93E8-715371219231}"/>
              </a:ext>
            </a:extLst>
          </p:cNvPr>
          <p:cNvSpPr>
            <a:spLocks noGrp="1"/>
          </p:cNvSpPr>
          <p:nvPr>
            <p:ph idx="1"/>
          </p:nvPr>
        </p:nvSpPr>
        <p:spPr>
          <a:xfrm>
            <a:off x="976002" y="1259305"/>
            <a:ext cx="9720073" cy="5555380"/>
          </a:xfrm>
        </p:spPr>
        <p:txBody>
          <a:bodyPr vert="horz" lIns="45720" tIns="45720" rIns="45720" bIns="45720" rtlCol="0" anchor="t">
            <a:normAutofit/>
          </a:bodyPr>
          <a:lstStyle/>
          <a:p>
            <a:pPr>
              <a:buFont typeface="Wingdings" panose="020B0602020104020603" pitchFamily="34" charset="0"/>
              <a:buChar char="q"/>
            </a:pPr>
            <a:r>
              <a:rPr lang="en-US" dirty="0">
                <a:ea typeface="+mn-lt"/>
                <a:cs typeface="+mn-lt"/>
              </a:rPr>
              <a:t>What is the author's intention in writing your choice book?  Does the text meet its purpose?</a:t>
            </a:r>
            <a:endParaRPr lang="en-US" dirty="0"/>
          </a:p>
          <a:p>
            <a:pPr>
              <a:buFont typeface="Wingdings" panose="020B0602020104020603" pitchFamily="34" charset="0"/>
              <a:buChar char="q"/>
            </a:pPr>
            <a:r>
              <a:rPr lang="en-US" dirty="0"/>
              <a:t>Who is the primary audience for this text?  What values does the audience hold that the author seeks to appeal to?  Does the author make assumptions about the audience that might hinder his/her purpose?</a:t>
            </a:r>
          </a:p>
          <a:p>
            <a:pPr>
              <a:buFont typeface="Wingdings" panose="020B0602020104020603" pitchFamily="34" charset="0"/>
              <a:buChar char="q"/>
            </a:pPr>
            <a:r>
              <a:rPr lang="en-US" dirty="0"/>
              <a:t>What is used most effectively?  Ethos, Pathos, Logos, or Kairos?  Explain where it is used.</a:t>
            </a:r>
          </a:p>
          <a:p>
            <a:pPr>
              <a:buFont typeface="Wingdings" panose="020B0602020104020603" pitchFamily="34" charset="0"/>
              <a:buChar char="q"/>
            </a:pPr>
            <a:r>
              <a:rPr lang="en-US" dirty="0"/>
              <a:t>What 2-3 words describe the tone of the text?  Are there shifts in the tone?  If so, dissect them:  where and why?  What is the overall effect of the tone?</a:t>
            </a:r>
          </a:p>
          <a:p>
            <a:pPr>
              <a:buFont typeface="Wingdings" panose="020B0602020104020603" pitchFamily="34" charset="0"/>
              <a:buChar char="q"/>
            </a:pPr>
            <a:r>
              <a:rPr lang="en-US" dirty="0"/>
              <a:t>How does the author or narrator present him/herself?  Is the author speaking on behalf of another entity.  Does the author seem knowledgeable?  Does the author seem fair?  What affiliations might the author have?</a:t>
            </a:r>
          </a:p>
          <a:p>
            <a:pPr>
              <a:buFont typeface="Wingdings" panose="020B0602020104020603" pitchFamily="34" charset="0"/>
              <a:buChar char="q"/>
            </a:pPr>
            <a:r>
              <a:rPr lang="en-US" dirty="0"/>
              <a:t>Dissect the structure of your text:  What is the point of view?  What patterns exist in the author's word choice? Are the descriptions/images concrete or abstract?  WHY?</a:t>
            </a:r>
          </a:p>
          <a:p>
            <a:pPr>
              <a:buFont typeface="Wingdings" panose="020B0602020104020603" pitchFamily="34" charset="0"/>
              <a:buChar char="q"/>
            </a:pPr>
            <a:endParaRPr lang="en-US" dirty="0"/>
          </a:p>
          <a:p>
            <a:endParaRPr lang="en-US" dirty="0"/>
          </a:p>
        </p:txBody>
      </p:sp>
    </p:spTree>
    <p:extLst>
      <p:ext uri="{BB962C8B-B14F-4D97-AF65-F5344CB8AC3E}">
        <p14:creationId xmlns:p14="http://schemas.microsoft.com/office/powerpoint/2010/main" val="72734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7FC87D-FFF0-D2CD-C836-79BBC31628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6EB51D-0154-6DFE-CBFA-D4176B22B3F9}"/>
              </a:ext>
            </a:extLst>
          </p:cNvPr>
          <p:cNvSpPr>
            <a:spLocks noGrp="1"/>
          </p:cNvSpPr>
          <p:nvPr>
            <p:ph type="title"/>
          </p:nvPr>
        </p:nvSpPr>
        <p:spPr>
          <a:xfrm>
            <a:off x="943917" y="-240952"/>
            <a:ext cx="9720072" cy="1499616"/>
          </a:xfrm>
        </p:spPr>
        <p:txBody>
          <a:bodyPr/>
          <a:lstStyle/>
          <a:p>
            <a:r>
              <a:rPr lang="en-US" dirty="0"/>
              <a:t>Week 5: Weekly Writing ideas ( one page)</a:t>
            </a:r>
          </a:p>
        </p:txBody>
      </p:sp>
      <p:sp>
        <p:nvSpPr>
          <p:cNvPr id="3" name="Content Placeholder 2">
            <a:extLst>
              <a:ext uri="{FF2B5EF4-FFF2-40B4-BE49-F238E27FC236}">
                <a16:creationId xmlns:a16="http://schemas.microsoft.com/office/drawing/2014/main" id="{DE5C5AB2-1BD7-DEDC-115F-C81FEFB9D290}"/>
              </a:ext>
            </a:extLst>
          </p:cNvPr>
          <p:cNvSpPr>
            <a:spLocks noGrp="1"/>
          </p:cNvSpPr>
          <p:nvPr>
            <p:ph idx="1"/>
          </p:nvPr>
        </p:nvSpPr>
        <p:spPr>
          <a:xfrm>
            <a:off x="943917" y="1010653"/>
            <a:ext cx="9720073" cy="5555380"/>
          </a:xfrm>
        </p:spPr>
        <p:txBody>
          <a:bodyPr vert="horz" lIns="45720" tIns="45720" rIns="45720" bIns="45720" rtlCol="0" anchor="t">
            <a:normAutofit lnSpcReduction="10000"/>
          </a:bodyPr>
          <a:lstStyle/>
          <a:p>
            <a:pPr>
              <a:buFont typeface="Wingdings" panose="020B0602020104020603" pitchFamily="34" charset="0"/>
              <a:buChar char="q"/>
            </a:pPr>
            <a:r>
              <a:rPr lang="en-US" dirty="0">
                <a:ea typeface="+mn-lt"/>
                <a:cs typeface="+mn-lt"/>
              </a:rPr>
              <a:t>Examine through your book and explore the concepts we discussed during first quarter about developmental psychology.  Pick at least one of the concepts and explain in detail how it connects to your book.  </a:t>
            </a:r>
          </a:p>
          <a:p>
            <a:pPr>
              <a:buFontTx/>
              <a:buChar char="-"/>
            </a:pPr>
            <a:r>
              <a:rPr lang="en-US" dirty="0">
                <a:ea typeface="+mn-lt"/>
                <a:cs typeface="+mn-lt"/>
              </a:rPr>
              <a:t>Psychoanalysis</a:t>
            </a:r>
          </a:p>
          <a:p>
            <a:pPr>
              <a:buFontTx/>
              <a:buChar char="-"/>
            </a:pPr>
            <a:r>
              <a:rPr lang="en-US" dirty="0">
                <a:ea typeface="+mn-lt"/>
                <a:cs typeface="+mn-lt"/>
              </a:rPr>
              <a:t>Personality Types</a:t>
            </a:r>
          </a:p>
          <a:p>
            <a:pPr>
              <a:buFontTx/>
              <a:buChar char="-"/>
            </a:pPr>
            <a:r>
              <a:rPr lang="en-US" dirty="0">
                <a:ea typeface="+mn-lt"/>
                <a:cs typeface="+mn-lt"/>
              </a:rPr>
              <a:t>Nature versus Nurture</a:t>
            </a:r>
          </a:p>
          <a:p>
            <a:pPr>
              <a:buFontTx/>
              <a:buChar char="-"/>
            </a:pPr>
            <a:r>
              <a:rPr lang="en-US" dirty="0">
                <a:ea typeface="+mn-lt"/>
                <a:cs typeface="+mn-lt"/>
              </a:rPr>
              <a:t>Parenting Styles</a:t>
            </a:r>
          </a:p>
          <a:p>
            <a:pPr>
              <a:buFontTx/>
              <a:buChar char="-"/>
            </a:pPr>
            <a:r>
              <a:rPr lang="en-US" dirty="0">
                <a:ea typeface="+mn-lt"/>
                <a:cs typeface="+mn-lt"/>
              </a:rPr>
              <a:t>Erikson’s Psychosocial Stages</a:t>
            </a:r>
          </a:p>
          <a:p>
            <a:pPr>
              <a:buFontTx/>
              <a:buChar char="-"/>
            </a:pPr>
            <a:r>
              <a:rPr lang="en-US" dirty="0">
                <a:ea typeface="+mn-lt"/>
                <a:cs typeface="+mn-lt"/>
              </a:rPr>
              <a:t>Shame</a:t>
            </a:r>
          </a:p>
          <a:p>
            <a:pPr>
              <a:buFontTx/>
              <a:buChar char="-"/>
            </a:pPr>
            <a:r>
              <a:rPr lang="en-US" dirty="0">
                <a:ea typeface="+mn-lt"/>
                <a:cs typeface="+mn-lt"/>
              </a:rPr>
              <a:t>Attachment Theory</a:t>
            </a:r>
          </a:p>
          <a:p>
            <a:pPr>
              <a:buFontTx/>
              <a:buChar char="-"/>
            </a:pPr>
            <a:r>
              <a:rPr lang="en-US" dirty="0">
                <a:ea typeface="+mn-lt"/>
                <a:cs typeface="+mn-lt"/>
              </a:rPr>
              <a:t>Maslow’s Hierarchy of Needs</a:t>
            </a:r>
          </a:p>
          <a:p>
            <a:pPr>
              <a:buFontTx/>
              <a:buChar char="-"/>
            </a:pPr>
            <a:r>
              <a:rPr lang="en-US" dirty="0">
                <a:ea typeface="+mn-lt"/>
                <a:cs typeface="+mn-lt"/>
              </a:rPr>
              <a:t>Generational Trauma</a:t>
            </a:r>
          </a:p>
          <a:p>
            <a:pPr marL="0" indent="0">
              <a:buNone/>
            </a:pPr>
            <a:r>
              <a:rPr lang="en-US" dirty="0">
                <a:solidFill>
                  <a:srgbClr val="FF0000"/>
                </a:solidFill>
                <a:ea typeface="+mn-lt"/>
                <a:cs typeface="+mn-lt"/>
              </a:rPr>
              <a:t>Examine the notes pages QR code if you need a refresher on concepts.</a:t>
            </a:r>
            <a:endParaRPr lang="en-US" dirty="0">
              <a:solidFill>
                <a:srgbClr val="FF0000"/>
              </a:solidFill>
            </a:endParaRPr>
          </a:p>
          <a:p>
            <a:pPr marL="0" indent="0">
              <a:buNone/>
            </a:pPr>
            <a:endParaRPr lang="en-US" dirty="0"/>
          </a:p>
          <a:p>
            <a:endParaRPr lang="en-US" dirty="0"/>
          </a:p>
        </p:txBody>
      </p:sp>
      <p:pic>
        <p:nvPicPr>
          <p:cNvPr id="5" name="Picture 4">
            <a:extLst>
              <a:ext uri="{FF2B5EF4-FFF2-40B4-BE49-F238E27FC236}">
                <a16:creationId xmlns:a16="http://schemas.microsoft.com/office/drawing/2014/main" id="{6B27A2F1-42D5-076C-7E48-61D99305B910}"/>
              </a:ext>
            </a:extLst>
          </p:cNvPr>
          <p:cNvPicPr>
            <a:picLocks noChangeAspect="1"/>
          </p:cNvPicPr>
          <p:nvPr/>
        </p:nvPicPr>
        <p:blipFill>
          <a:blip r:embed="rId2"/>
          <a:stretch>
            <a:fillRect/>
          </a:stretch>
        </p:blipFill>
        <p:spPr>
          <a:xfrm>
            <a:off x="6961521" y="1962150"/>
            <a:ext cx="3209925" cy="3238500"/>
          </a:xfrm>
          <a:prstGeom prst="rect">
            <a:avLst/>
          </a:prstGeom>
        </p:spPr>
      </p:pic>
    </p:spTree>
    <p:extLst>
      <p:ext uri="{BB962C8B-B14F-4D97-AF65-F5344CB8AC3E}">
        <p14:creationId xmlns:p14="http://schemas.microsoft.com/office/powerpoint/2010/main" val="1550662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5413E-8719-DCE8-F81B-C9C6E7BBDF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3C1F0F-1E12-5BE6-FB16-3F4A850F4FF4}"/>
              </a:ext>
            </a:extLst>
          </p:cNvPr>
          <p:cNvSpPr>
            <a:spLocks noGrp="1"/>
          </p:cNvSpPr>
          <p:nvPr>
            <p:ph type="title"/>
          </p:nvPr>
        </p:nvSpPr>
        <p:spPr>
          <a:xfrm>
            <a:off x="943917" y="-240952"/>
            <a:ext cx="9720072" cy="1499616"/>
          </a:xfrm>
        </p:spPr>
        <p:txBody>
          <a:bodyPr/>
          <a:lstStyle/>
          <a:p>
            <a:r>
              <a:rPr lang="en-US" dirty="0"/>
              <a:t>Week 6: Weekly Writing ideas ( one page)</a:t>
            </a:r>
          </a:p>
        </p:txBody>
      </p:sp>
      <p:sp>
        <p:nvSpPr>
          <p:cNvPr id="3" name="Content Placeholder 2">
            <a:extLst>
              <a:ext uri="{FF2B5EF4-FFF2-40B4-BE49-F238E27FC236}">
                <a16:creationId xmlns:a16="http://schemas.microsoft.com/office/drawing/2014/main" id="{2712F8CC-EC65-CD6A-ECA2-8E34D4463488}"/>
              </a:ext>
            </a:extLst>
          </p:cNvPr>
          <p:cNvSpPr>
            <a:spLocks noGrp="1"/>
          </p:cNvSpPr>
          <p:nvPr>
            <p:ph idx="1"/>
          </p:nvPr>
        </p:nvSpPr>
        <p:spPr>
          <a:xfrm>
            <a:off x="1000065" y="994610"/>
            <a:ext cx="9720073" cy="5555380"/>
          </a:xfrm>
        </p:spPr>
        <p:txBody>
          <a:bodyPr vert="horz" lIns="45720" tIns="45720" rIns="45720" bIns="45720" rtlCol="0" anchor="t">
            <a:normAutofit fontScale="77500" lnSpcReduction="20000"/>
          </a:bodyPr>
          <a:lstStyle/>
          <a:p>
            <a:pPr algn="l" fontAlgn="base">
              <a:buFont typeface="+mj-lt"/>
              <a:buAutoNum type="arabicPeriod"/>
            </a:pPr>
            <a:r>
              <a:rPr lang="en-US" b="0" i="0" dirty="0">
                <a:solidFill>
                  <a:srgbClr val="555A70"/>
                </a:solidFill>
                <a:effectLst/>
                <a:latin typeface="inherit"/>
              </a:rPr>
              <a:t>Pick a character and discuss how they changed (physically, emotionally, internally) throughout the book. Select one scene that shows the beginning of their arch and one that demonstrates what they’ve learned. </a:t>
            </a:r>
            <a:endParaRPr lang="en-US" b="0" i="0" dirty="0">
              <a:solidFill>
                <a:srgbClr val="333333"/>
              </a:solidFill>
              <a:effectLst/>
              <a:latin typeface="inherit"/>
            </a:endParaRPr>
          </a:p>
          <a:p>
            <a:pPr algn="l" fontAlgn="base">
              <a:buFont typeface="+mj-lt"/>
              <a:buAutoNum type="arabicPeriod"/>
            </a:pPr>
            <a:r>
              <a:rPr lang="en-US" b="0" i="0" dirty="0">
                <a:solidFill>
                  <a:srgbClr val="555A70"/>
                </a:solidFill>
                <a:effectLst/>
                <a:latin typeface="inherit"/>
              </a:rPr>
              <a:t>Discuss how the setting impacted the outcome of events. Did the writer use the setting to propel the prompt forward or did they just select a setting that would add aesthetics to the book. </a:t>
            </a:r>
            <a:endParaRPr lang="en-US" b="0" i="0" dirty="0">
              <a:solidFill>
                <a:srgbClr val="333333"/>
              </a:solidFill>
              <a:effectLst/>
              <a:latin typeface="inherit"/>
            </a:endParaRPr>
          </a:p>
          <a:p>
            <a:pPr algn="l" fontAlgn="base">
              <a:buFont typeface="+mj-lt"/>
              <a:buAutoNum type="arabicPeriod"/>
            </a:pPr>
            <a:r>
              <a:rPr lang="en-US" b="0" i="0" dirty="0">
                <a:solidFill>
                  <a:srgbClr val="555A70"/>
                </a:solidFill>
                <a:effectLst/>
                <a:latin typeface="inherit"/>
              </a:rPr>
              <a:t>Discuss recurring themes throughout the book. Select one or two that were extremely prominent and find specific moments in the book that support or counter this theme. </a:t>
            </a:r>
            <a:endParaRPr lang="en-US" b="0" i="0" dirty="0">
              <a:solidFill>
                <a:srgbClr val="333333"/>
              </a:solidFill>
              <a:effectLst/>
              <a:latin typeface="inherit"/>
            </a:endParaRPr>
          </a:p>
          <a:p>
            <a:pPr algn="l" fontAlgn="base">
              <a:buFont typeface="+mj-lt"/>
              <a:buAutoNum type="arabicPeriod"/>
            </a:pPr>
            <a:r>
              <a:rPr lang="en-US" b="0" i="0" dirty="0">
                <a:solidFill>
                  <a:srgbClr val="555A70"/>
                </a:solidFill>
                <a:effectLst/>
                <a:latin typeface="inherit"/>
              </a:rPr>
              <a:t>Think about what state one of the characters was </a:t>
            </a:r>
            <a:r>
              <a:rPr lang="en-US" dirty="0">
                <a:solidFill>
                  <a:srgbClr val="555A70"/>
                </a:solidFill>
                <a:latin typeface="inherit"/>
              </a:rPr>
              <a:t>in </a:t>
            </a:r>
            <a:r>
              <a:rPr lang="en-US" b="0" i="0" dirty="0">
                <a:solidFill>
                  <a:srgbClr val="555A70"/>
                </a:solidFill>
                <a:effectLst/>
                <a:latin typeface="inherit"/>
              </a:rPr>
              <a:t>at the start of the book. How did it change by the en</a:t>
            </a:r>
            <a:r>
              <a:rPr lang="en-US" dirty="0">
                <a:solidFill>
                  <a:srgbClr val="555A70"/>
                </a:solidFill>
                <a:latin typeface="inherit"/>
              </a:rPr>
              <a:t>d of the book?</a:t>
            </a:r>
            <a:endParaRPr lang="en-US" b="0" i="0" dirty="0">
              <a:solidFill>
                <a:srgbClr val="333333"/>
              </a:solidFill>
              <a:effectLst/>
              <a:latin typeface="inherit"/>
            </a:endParaRPr>
          </a:p>
          <a:p>
            <a:pPr algn="l" fontAlgn="base">
              <a:buFont typeface="+mj-lt"/>
              <a:buAutoNum type="arabicPeriod"/>
            </a:pPr>
            <a:r>
              <a:rPr lang="en-US" b="0" i="0" dirty="0">
                <a:solidFill>
                  <a:srgbClr val="555A70"/>
                </a:solidFill>
                <a:effectLst/>
                <a:latin typeface="inherit"/>
              </a:rPr>
              <a:t>Discuss what choices the protagonist made that you disagreed with. What would you have done differently? </a:t>
            </a:r>
            <a:endParaRPr lang="en-US" b="0" i="0" dirty="0">
              <a:solidFill>
                <a:srgbClr val="333333"/>
              </a:solidFill>
              <a:effectLst/>
              <a:latin typeface="inherit"/>
            </a:endParaRPr>
          </a:p>
          <a:p>
            <a:pPr algn="l" fontAlgn="base">
              <a:buFont typeface="+mj-lt"/>
              <a:buAutoNum type="arabicPeriod"/>
            </a:pPr>
            <a:r>
              <a:rPr lang="en-US" b="0" i="0" dirty="0">
                <a:solidFill>
                  <a:srgbClr val="555A70"/>
                </a:solidFill>
                <a:effectLst/>
                <a:latin typeface="inherit"/>
              </a:rPr>
              <a:t>Select one secondary character. What characteristics about the protagonists did this character help reveal?</a:t>
            </a:r>
            <a:endParaRPr lang="en-US" b="0" i="0" dirty="0">
              <a:solidFill>
                <a:srgbClr val="333333"/>
              </a:solidFill>
              <a:effectLst/>
              <a:latin typeface="inherit"/>
            </a:endParaRPr>
          </a:p>
          <a:p>
            <a:pPr algn="l" fontAlgn="base">
              <a:buFont typeface="+mj-lt"/>
              <a:buAutoNum type="arabicPeriod"/>
            </a:pPr>
            <a:r>
              <a:rPr lang="en-US" b="0" i="0" dirty="0">
                <a:solidFill>
                  <a:srgbClr val="555A70"/>
                </a:solidFill>
                <a:effectLst/>
                <a:latin typeface="inherit"/>
              </a:rPr>
              <a:t>Consider when this book was written. What important cultural movements, popular themes, or trends could have influenced this book? Does the subject matter of this book only apply to the time it was written or is it timeless? What did you learn about this time period from reading this book? </a:t>
            </a:r>
            <a:endParaRPr lang="en-US" b="0" i="0" dirty="0">
              <a:solidFill>
                <a:srgbClr val="333333"/>
              </a:solidFill>
              <a:effectLst/>
              <a:latin typeface="inherit"/>
            </a:endParaRPr>
          </a:p>
          <a:p>
            <a:pPr algn="l" fontAlgn="base">
              <a:buFont typeface="+mj-lt"/>
              <a:buAutoNum type="arabicPeriod"/>
            </a:pPr>
            <a:r>
              <a:rPr lang="en-US" b="0" i="0" dirty="0">
                <a:solidFill>
                  <a:srgbClr val="555A70"/>
                </a:solidFill>
                <a:effectLst/>
                <a:latin typeface="inherit"/>
              </a:rPr>
              <a:t>What was the mirror moment (the moment at which the protagonist has to look inward and decide to change) in this book?</a:t>
            </a:r>
            <a:endParaRPr lang="en-US" b="0" i="0" dirty="0">
              <a:solidFill>
                <a:srgbClr val="333333"/>
              </a:solidFill>
              <a:effectLst/>
              <a:latin typeface="inherit"/>
            </a:endParaRPr>
          </a:p>
          <a:p>
            <a:pPr algn="l" fontAlgn="base">
              <a:buFont typeface="+mj-lt"/>
              <a:buAutoNum type="arabicPeriod"/>
            </a:pPr>
            <a:r>
              <a:rPr lang="en-US" b="0" i="0" dirty="0">
                <a:solidFill>
                  <a:srgbClr val="333333"/>
                </a:solidFill>
                <a:effectLst/>
                <a:latin typeface="inherit"/>
              </a:rPr>
              <a:t>What specific traits made you sympathize with the protagonist?</a:t>
            </a:r>
          </a:p>
          <a:p>
            <a:pPr algn="l" fontAlgn="base">
              <a:buFont typeface="+mj-lt"/>
              <a:buAutoNum type="arabicPeriod"/>
            </a:pPr>
            <a:r>
              <a:rPr lang="en-US" b="0" i="0" dirty="0">
                <a:solidFill>
                  <a:srgbClr val="555A70"/>
                </a:solidFill>
                <a:effectLst/>
                <a:latin typeface="inherit"/>
              </a:rPr>
              <a:t> How does this book connect to other books you’ve read? What themes and patterns are similar? </a:t>
            </a:r>
            <a:endParaRPr lang="en-US" b="0" i="0" dirty="0">
              <a:solidFill>
                <a:srgbClr val="333333"/>
              </a:solidFill>
              <a:effectLst/>
              <a:latin typeface="inherit"/>
            </a:endParaRPr>
          </a:p>
          <a:p>
            <a:pPr>
              <a:buFont typeface="Wingdings" panose="020B0602020104020603" pitchFamily="34" charset="0"/>
              <a:buChar char="q"/>
            </a:pPr>
            <a:endParaRPr lang="en-US" dirty="0"/>
          </a:p>
          <a:p>
            <a:endParaRPr lang="en-US" dirty="0"/>
          </a:p>
        </p:txBody>
      </p:sp>
    </p:spTree>
    <p:extLst>
      <p:ext uri="{BB962C8B-B14F-4D97-AF65-F5344CB8AC3E}">
        <p14:creationId xmlns:p14="http://schemas.microsoft.com/office/powerpoint/2010/main" val="173958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0585E981-8C91-4205-A0C3-C991F42B4C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B270AB-C138-415C-897E-3C24487DECF1}">
  <ds:schemaRefs>
    <ds:schemaRef ds:uri="http://schemas.microsoft.com/sharepoint/v3/contenttype/forms"/>
  </ds:schemaRefs>
</ds:datastoreItem>
</file>

<file path=customXml/itemProps3.xml><?xml version="1.0" encoding="utf-8"?>
<ds:datastoreItem xmlns:ds="http://schemas.openxmlformats.org/officeDocument/2006/customXml" ds:itemID="{2C4C00F4-06E9-43E3-AD97-88A857CEFA82}">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Integral</Template>
  <TotalTime>0</TotalTime>
  <Words>1236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Calibri</vt:lpstr>
      <vt:lpstr>inherit</vt:lpstr>
      <vt:lpstr>Tw Cen MT</vt:lpstr>
      <vt:lpstr>Tw Cen MT Condensed</vt:lpstr>
      <vt:lpstr>Wingdings</vt:lpstr>
      <vt:lpstr>Wingdings 3</vt:lpstr>
      <vt:lpstr>Integral</vt:lpstr>
      <vt:lpstr>Week 1: Weekly Writing ideas ( one page)</vt:lpstr>
      <vt:lpstr>Week 2- Weekly Writing ideas ( one page)</vt:lpstr>
      <vt:lpstr>Week 3: Weekly Writing ideas ( one page)</vt:lpstr>
      <vt:lpstr>Week 4: Weekly Writing ideas ( one page)</vt:lpstr>
      <vt:lpstr>Week 5: Weekly Writing ideas ( one page)</vt:lpstr>
      <vt:lpstr>Week 6: Weekly Writing ideas ( one page)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am I doing for Distance Learning?</dc:title>
  <dc:creator/>
  <cp:lastModifiedBy/>
  <cp:revision>1115</cp:revision>
  <dcterms:created xsi:type="dcterms:W3CDTF">2020-08-15T01:29:17Z</dcterms:created>
  <dcterms:modified xsi:type="dcterms:W3CDTF">2024-11-15T22:30:22Z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